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70" r:id="rId4"/>
    <p:sldId id="268" r:id="rId5"/>
    <p:sldId id="271" r:id="rId6"/>
    <p:sldId id="288" r:id="rId7"/>
    <p:sldId id="289" r:id="rId8"/>
    <p:sldId id="301" r:id="rId9"/>
    <p:sldId id="302" r:id="rId10"/>
    <p:sldId id="303" r:id="rId11"/>
    <p:sldId id="269" r:id="rId12"/>
    <p:sldId id="274" r:id="rId13"/>
    <p:sldId id="276" r:id="rId14"/>
    <p:sldId id="309" r:id="rId15"/>
    <p:sldId id="311" r:id="rId16"/>
    <p:sldId id="304" r:id="rId17"/>
    <p:sldId id="310" r:id="rId18"/>
    <p:sldId id="305" r:id="rId19"/>
    <p:sldId id="308" r:id="rId20"/>
    <p:sldId id="307" r:id="rId21"/>
    <p:sldId id="306" r:id="rId22"/>
    <p:sldId id="264" r:id="rId23"/>
    <p:sldId id="277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441" autoAdjust="0"/>
  </p:normalViewPr>
  <p:slideViewPr>
    <p:cSldViewPr snapToGrid="0">
      <p:cViewPr varScale="1">
        <p:scale>
          <a:sx n="87" d="100"/>
          <a:sy n="87" d="100"/>
        </p:scale>
        <p:origin x="25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081A4-92B2-4831-AABF-0D22EDD49194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C4966D-9186-4EAE-A7F2-2B147D7F20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7646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C4966D-9186-4EAE-A7F2-2B147D7F201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4F7165-6C36-3C78-CC7D-85783235C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4A1EACF-F595-F343-BCFC-D2F50822C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F706C0-0E58-8E36-18E4-899AD81C5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D568F9-D134-B021-B3EC-36F97A9E4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3E6BD70-224F-CADA-C653-E8798A3E1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1599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9A7577-9A24-5B53-30C8-C2DD0CEC1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38A8B1-0D7B-202F-993C-719ECAD906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A31BBC-03D5-5A00-E6D2-BEF1AA58A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C8B28D-E2D3-8037-549C-B2808BACB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44D85D-9912-E59B-641D-2CE48A25F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421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1C2DC0D-4939-DE17-BF01-B86E459B4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1715FF-0F84-C7D8-CB71-47C564C068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1CAE2A-CED2-759A-EA08-B9581DD30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4FF82B-5708-4EAA-A99B-30BCA48DD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3E7451-656C-F50E-AE55-1231786EB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780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ECAD2-06AD-41DD-B570-B927FEF34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52CB8A-4AB0-02FF-D3D1-3E53DDB0C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217CF8-2B10-9FB0-B92D-0E211A6E9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04E77C-6DF3-1670-EDA1-F0EF88DAD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974966-8C77-C627-17E2-BEABD9A3D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237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E37AB4-E949-2FED-7B5E-3492958E7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AFDEEB2-5DBE-78C4-29C4-B83E133A26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E4DDC4-E662-4D45-168E-E3817590C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A2601E-2A62-B9BF-3288-59F892DCE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9EE759-37B6-8D4E-BBC2-A1406D71F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369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025A0D-EEC9-BB52-3D30-D10D43CEF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26388C-4EF2-3973-6536-15D40FF6C0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2C346FA-90A2-4203-152F-D6F4F338D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50CC53-4BA8-2F53-EC45-857FD9D1A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34256C-088D-40E6-63D9-3F77E6D33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E417D4-5F6C-1653-7CB2-7FD99EF3A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222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FA183B-7CA1-3546-489F-D0201B0AC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1E97F1-D762-4EC3-7788-068BF60A3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8361277-8AC2-0E50-6170-5B9235C9B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8DEA54B-B107-6B49-3384-6E336B57F6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66582A2-B425-61AE-BDBA-38C521D8AB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681561B-1FA1-E709-567B-F6B733A36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933374-0EB4-A7A5-6150-AEAAD7CF7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3F95EBE-8317-3D36-1094-6817E6068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6295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FF40F2-F3B1-FE2D-4528-27F8C1D57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2958D3-D8ED-C44F-B981-AB1AC8CFB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0BF2462-3FE3-FB95-B162-59CD8357D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813A66-950F-3D5D-5004-5DE4D9FF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529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C1C1F01-E9E4-762D-7456-E6BFF9F2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CBD04EC-6AC6-A028-2FB5-06FC4EF98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FC89D81-3469-A3D9-2E69-E8B139771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374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15C5EF-626F-617F-54D8-DEEF0AD85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7B199E-CE06-7926-926C-0B2857FA2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32C523-FA5E-987D-AC2B-D007618DCB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0D437A-92ED-ED9E-2BC6-84945E6AA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8192D8-B2A2-5A4B-5E52-78F9AEDFD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F1C7DE-6F2A-7CDE-E52A-AED5B060B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212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8AF71-7F19-062A-0D68-22ECBA5F6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791CC5C-CC70-78BF-CCFF-C22B4DEAE2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5FC2A6F-AB72-C556-CED1-33C57ED10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7856AF-27F7-5C68-5D2F-466DD77C5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4DCC13E-3350-3C31-701B-EE9035EA8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81AAA2A-0441-CC23-088B-61F23DFEA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136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685A53A-BFE0-8FCD-9FEA-43FB2D920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73F0FA-A9E2-932A-2780-00A82248B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A74A5D-F16D-EAFD-729E-0DEC7A935D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7CA80-43E3-49BD-93B7-6F74CAD777F2}" type="datetimeFigureOut">
              <a:rPr lang="zh-CN" altLang="en-US" smtClean="0"/>
              <a:t>2024/1/14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E266D9-E944-4E19-57A2-4F7EC1812A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FCBA72-5050-388E-59D1-0918FC2BB6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25D91-AD1D-4801-BD59-E6C92D079B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9011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gif"/><Relationship Id="rId4" Type="http://schemas.openxmlformats.org/officeDocument/2006/relationships/image" Target="../media/image19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Lane Detection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ea typeface="Linux Libertine" panose="02000503000000000000" pitchFamily="2" charset="0"/>
                <a:cs typeface="Times New Roman" panose="02020603050405020304" pitchFamily="18" charset="0"/>
              </a:rPr>
              <a:t>Zhanwei Zhang, Jianan Xie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Primary issues were identified in the results: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Incomplete Lane Detection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Excessive Lane Fitting Extension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 Results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Innovation</a:t>
            </a: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838200" y="1452880"/>
            <a:ext cx="1100899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Backbone Improvements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err="1">
                <a:latin typeface="Times New Roman" panose="02020603050405020304" charset="0"/>
                <a:cs typeface="Times New Roman" panose="02020603050405020304" charset="0"/>
              </a:rPr>
              <a:t>ENet</a:t>
            </a:r>
            <a:endParaRPr lang="en-US" altLang="zh-CN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err="1">
                <a:latin typeface="Times New Roman" panose="02020603050405020304" charset="0"/>
                <a:cs typeface="Times New Roman" panose="02020603050405020304" charset="0"/>
              </a:rPr>
              <a:t>UNet</a:t>
            </a:r>
            <a:endParaRPr lang="en-US" altLang="zh-CN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DeepLabv3+(Resnet101)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IPM(inverse perspective mapping) Improvements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H-net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Transformer(considering)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09C04-D50E-53F1-05DC-E59CA783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Linux Libertine" panose="02000503000000000000" pitchFamily="2" charset="0"/>
                <a:cs typeface="Linux Libertine" panose="02000503000000000000" pitchFamily="2" charset="0"/>
              </a:rPr>
              <a:t>Methodology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A294685-0BF8-8E56-E03C-56D5878E1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789" y="1690688"/>
            <a:ext cx="10089444" cy="390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6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UNet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242185" y="1107440"/>
            <a:ext cx="7216140" cy="57505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614035" y="631825"/>
            <a:ext cx="55448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>
                <a:latin typeface="Times New Roman" panose="02020603050405020304" charset="0"/>
                <a:cs typeface="Times New Roman" panose="02020603050405020304" charset="0"/>
              </a:rPr>
              <a:t>U-Net: Convolutional Networks for Biomedical Image Segmentation	arXiv:1505.04597 [cs.CV]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09C04-D50E-53F1-05DC-E59CA783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DeepLabv3+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50B5327-D8FE-C46A-16F7-F7F47A50F3A3}"/>
              </a:ext>
            </a:extLst>
          </p:cNvPr>
          <p:cNvSpPr txBox="1"/>
          <p:nvPr/>
        </p:nvSpPr>
        <p:spPr>
          <a:xfrm>
            <a:off x="5822507" y="517687"/>
            <a:ext cx="60946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Liang-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Chieh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Chen,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Yukun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Zhu, George Papandreou, Florian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Schroff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Hartwig Adam. Encoder-Decoder with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Atrous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Separable Convolution for Semantic Image Segmentation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E8F1709-049C-0F92-17BC-131870394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191" y="1593579"/>
            <a:ext cx="10071618" cy="526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33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09C04-D50E-53F1-05DC-E59CA783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DeepLabv3+: ASPP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C560CFB-4784-76DF-AC77-F6BC406DB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068" y="1586257"/>
            <a:ext cx="7993495" cy="521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71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04E4425-6C28-9460-8911-F0589DB25A0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38200" y="1452880"/>
            <a:ext cx="11008995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SzPts val="2800"/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trained our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LaneNet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UNet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DeepLabv3+ as backbone on 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TuSimple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dataset respectively.(Epoch=25, Loss function=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Focal Loss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2ED58D3-78A9-A8E1-F371-C20109D9FB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14" y="2417210"/>
            <a:ext cx="5515854" cy="176110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69DA438-F1A7-80A6-10A4-F4E5C2579D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496" y="2350062"/>
            <a:ext cx="5593690" cy="182825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658B380-2393-82CE-EFCE-1DE45BD8EC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14" y="4317308"/>
            <a:ext cx="5515854" cy="195493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51285637-B70E-93B3-6300-77CF437A21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341" y="4422221"/>
            <a:ext cx="5580699" cy="177091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0D2F3BE-5DBD-0920-D681-DB537B9061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089" y="0"/>
            <a:ext cx="5065911" cy="90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36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D401BC-F109-9DB6-F510-F1BDC91F7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3222CD-CAFA-6C73-8BC0-FE06333F95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E5544E5-560A-FCA9-C451-46903AD8F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976" y="0"/>
            <a:ext cx="6976317" cy="7232115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E856DB48-781E-1FD4-CB5B-E073D2FF72B2}"/>
              </a:ext>
            </a:extLst>
          </p:cNvPr>
          <p:cNvSpPr txBox="1">
            <a:spLocks/>
          </p:cNvSpPr>
          <p:nvPr/>
        </p:nvSpPr>
        <p:spPr>
          <a:xfrm>
            <a:off x="0" y="-31518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1881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315189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182FA6F-AA98-7E2A-B9D1-1902CF466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1" y="606527"/>
            <a:ext cx="6178844" cy="637948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0812210-F979-B3C4-3710-489D5935F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8356" y="652361"/>
            <a:ext cx="6043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123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-315189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720366A-D4BF-6910-7AB1-1F4146172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2007" y="3919118"/>
            <a:ext cx="4876800" cy="2438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65FB0A4-8E41-8638-A8E4-9C8F670CB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22" y="3919118"/>
            <a:ext cx="4876800" cy="24384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39AA60E-C664-AEA2-893A-CE04A9F593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22" y="1118006"/>
            <a:ext cx="4876800" cy="24384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657FEAC-FC25-D0EC-9FFC-FF126FD734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2007" y="1118006"/>
            <a:ext cx="48768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459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Background, Motivation, and Related Work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Innovation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  <a:p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models overperform on real-word scenes than original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-based 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LaneNet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DeepLabv3+ based model has more powerful ability to learn the structure of the lanes, and recognizes lanes well within 2~3s.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3687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Cope with the color mistakes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 to use more powerful encoder-decoder model to learn the lane structure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H-Net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>
                <a:latin typeface="Linux Libertine" panose="02000503000000000000" pitchFamily="2" charset="0"/>
                <a:cs typeface="Linux Libertine" panose="02000503000000000000" pitchFamily="2" charset="0"/>
              </a:rPr>
              <a:t>Future Work</a:t>
            </a:r>
            <a:endParaRPr lang="zh-CN" altLang="en-US" dirty="0">
              <a:latin typeface="Linux Libertine" panose="02000503000000000000" pitchFamily="2" charset="0"/>
              <a:cs typeface="Linux Libertine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8557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09C04-D50E-53F1-05DC-E59CA783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A4895C-2F3F-81DC-D540-DB7584DB2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M. T. Smith A. Borkar, M. Hayes. 2012. A Novel Lane Detection System With Efficient Ground Truth Generation. IEEE Trans. Intelligent Transportation Systems (2012). </a:t>
            </a:r>
          </a:p>
          <a:p>
            <a:pPr marL="0" indent="0">
              <a:buNone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S. Kim E.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Culurciello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A.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Paszke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A.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Chaurasia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2016.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ENet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deep neural network architecture for real-time semantic segmentation.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CoRRabs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/1606.02147 (2016). </a:t>
            </a:r>
          </a:p>
          <a:p>
            <a:pPr marL="0" indent="0">
              <a:buNone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Ziye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Chen, Kate Smith-Miles, Bo Du,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Guoqi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Qian, and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Mingming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Gong. 2023. An Efficient Transformer for Simultaneous Learning of BEV and Lane Representations in 3D Lane Detection. arXiv:2306.04927 [cs.CV] </a:t>
            </a:r>
          </a:p>
          <a:p>
            <a:pPr marL="0" indent="0">
              <a:buNone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S. Reuter M.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Szczot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M. Konrad K.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Dietmayer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H.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Deusch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Wiest. 2012. A random finite set approach to multiple lane detection. ITSC (2012). </a:t>
            </a:r>
          </a:p>
          <a:p>
            <a:pPr marL="0" indent="0">
              <a:buNone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Z. Zhang et al. H. Zhang, C. Wu. 2020.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Resnest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split-attention networks. arXiv:2004.08955 </a:t>
            </a:r>
          </a:p>
          <a:p>
            <a:pPr marL="0" indent="0">
              <a:buNone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Kaiming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He,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Xiangyu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Zhang,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Shaoqing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Ren, and Jian Sun. 2015. Deep Residual Learning for Image Recognition. arXiv:1512.03385 [cs.CV] </a:t>
            </a:r>
          </a:p>
          <a:p>
            <a:pPr marL="0" indent="0">
              <a:buNone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 Ma Z. Liu C. Loy C. C Hou, Y. 2019. Learning lightweight lane detection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cnns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self attention distillation. In Proceedings of the IEEE/CVF international conference on computer vision (2019). </a:t>
            </a:r>
          </a:p>
        </p:txBody>
      </p:sp>
    </p:spTree>
    <p:extLst>
      <p:ext uri="{BB962C8B-B14F-4D97-AF65-F5344CB8AC3E}">
        <p14:creationId xmlns:p14="http://schemas.microsoft.com/office/powerpoint/2010/main" val="37244735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609C04-D50E-53F1-05DC-E59CA783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A4895C-2F3F-81DC-D540-DB7584DB2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 C. Park J. Kim. 2017. End-to-end ego lane estimation based on sequential transfer learning for self-driving cars. Proceedings of the IEEE Conference on Computer Vision and Pattern Recognition Workshops (2017).</a:t>
            </a:r>
          </a:p>
          <a:p>
            <a:pPr marL="0" indent="0">
              <a:buNone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 M. Xu P.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Lv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X. Zhao J.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Niu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Lu. 2016. Robust lane detection using two-stage feature extraction with curve fitting. Pattern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Recognit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(2016).</a:t>
            </a:r>
          </a:p>
          <a:p>
            <a:pPr marL="0" indent="0">
              <a:buNone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 De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Brabandere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Georgoulis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Proesmans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M. Van Gool Neven, D. 2018. Towards end-to-end lane detection: an instance segmentation approach. IEEE intelligent vehicles symposium (IV) (2018).</a:t>
            </a:r>
          </a:p>
          <a:p>
            <a:pPr marL="0" indent="0">
              <a:buNone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[11] A. Ismail G. Adam V. Narayan M. Schulze S.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Chougule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Koznek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2018. Reliable multilane detection and classification by utilizing CNN as a regression network. Proceedings of the European Conference on Computer Vision(ECCV) (2018).</a:t>
            </a:r>
          </a:p>
          <a:p>
            <a:pPr marL="0" indent="0">
              <a:buNone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[12] J. Shin Yoon S. Shin O.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Bailo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N. Kim T.-.H. Lee H. Seok Hong S.-.H. Han I. So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Kweon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S. Lee, J. Kim. 2017.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Vpgnet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vanishing point guided network for lane and road marking detection and recognition. Proceedings of the IEEE International Conference on Computer Vision (2017).</a:t>
            </a:r>
          </a:p>
          <a:p>
            <a:pPr marL="0" indent="0">
              <a:buNone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[13]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Berriel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Paixao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T. M.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Badue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C. De Souza A. F. Oliveira-Santos T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Tabelini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L. 2021. Keep your eyes on the lane: Real-time attention guided lane detection. In Proceedings of the IEEE/CVF Conference on Computer Vision and Pattern Recognition (2021).</a:t>
            </a:r>
          </a:p>
          <a:p>
            <a:pPr marL="0" indent="0">
              <a:buNone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[14]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Mingxing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Tan and Quoc V. Le. 2020.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EfficientNet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Rethinking Model Scaling for Convolutional Neural Networks. arXiv:1905.11946 [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cs.LG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pPr marL="0" indent="0">
              <a:buNone/>
            </a:pP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[15] D. Neven M.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Proesmans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L. Van Gool W. Van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Gansbeke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B. De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Brabandere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2019. End-to-end lane detection through differentiable least-squares fitting. Proceedings of the IEEE International Conference on Computer Vision Workshops (2019).</a:t>
            </a:r>
          </a:p>
          <a:p>
            <a:pPr marL="0" indent="0">
              <a:buNone/>
            </a:pPr>
            <a:endParaRPr lang="en-US" altLang="zh-C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23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239520" y="1426845"/>
            <a:ext cx="9136380" cy="51358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904875" y="2018665"/>
            <a:ext cx="967168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Visual Interferences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Environmental </a:t>
            </a:r>
            <a:r>
              <a:rPr lang="en-US" altLang="zh-CN" sz="2400" dirty="0" err="1">
                <a:latin typeface="Times New Roman" panose="02020603050405020304" charset="0"/>
                <a:cs typeface="Times New Roman" panose="02020603050405020304" charset="0"/>
              </a:rPr>
              <a:t>Variablility</a:t>
            </a:r>
            <a:endParaRPr lang="en-US" altLang="zh-CN" sz="24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Variety of Lane Markings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Missing Lane 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Multiple Lane 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Road Changes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 Work</a:t>
            </a: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838200" y="1452880"/>
            <a:ext cx="1100899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err="1">
                <a:latin typeface="Times New Roman" panose="02020603050405020304" charset="0"/>
                <a:cs typeface="Times New Roman" panose="02020603050405020304" charset="0"/>
              </a:rPr>
              <a:t>Vpgnet</a:t>
            </a: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[12] uses vanishing point estimation to improve robustness under various conditions.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A reliable CNN based regression approach[11] is used to detect thin and elongated lane boundaries.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A newly published work[3] based on transformer can learn BEV representations to eliminate the changes in road height.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 and limitations</a:t>
            </a: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838200" y="1452880"/>
            <a:ext cx="1100899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model including post-processing stage can take high computational complexity[12].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many models only take ego lanes into consideration[8] or can only detect fixed </a:t>
            </a:r>
            <a:r>
              <a:rPr lang="en-US" altLang="zh-CN" sz="2400" dirty="0" err="1">
                <a:latin typeface="Times New Roman" panose="02020603050405020304" charset="0"/>
                <a:cs typeface="Times New Roman" panose="02020603050405020304" charset="0"/>
              </a:rPr>
              <a:t>numberof</a:t>
            </a: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 predefined lanes[15][11].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undulating terrain sets up big difficulties for lane detection.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charset="0"/>
                <a:cs typeface="Times New Roman" panose="02020603050405020304" charset="0"/>
              </a:rPr>
              <a:t>Intuitively, learnable perspective transformation will overperform fixed one.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LaneNet Architecture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>
              <a:latin typeface="Linux Libertine" panose="02000503000000000000" pitchFamily="2" charset="0"/>
              <a:cs typeface="Linux Libertine" panose="02000503000000000000" pitchFamily="2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95275" y="1517494"/>
            <a:ext cx="11195189" cy="510331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 Result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10034"/>
            <a:ext cx="10515600" cy="4351338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observe the outcomes of applying a pre-trained model from a lane detection study to the </a:t>
            </a:r>
            <a:r>
              <a:rPr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SUSCape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dataset as shown.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953217F-F6DE-F371-3978-C818AAD9A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205" y="2594517"/>
            <a:ext cx="7368064" cy="414453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 Results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6446" y="1434738"/>
            <a:ext cx="7647347" cy="5423262"/>
          </a:xfr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1330</TotalTime>
  <Words>1004</Words>
  <Application>Microsoft Office PowerPoint</Application>
  <PresentationFormat>宽屏</PresentationFormat>
  <Paragraphs>78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9" baseType="lpstr">
      <vt:lpstr>等线</vt:lpstr>
      <vt:lpstr>等线 Light</vt:lpstr>
      <vt:lpstr>Arial</vt:lpstr>
      <vt:lpstr>Linux Libertine</vt:lpstr>
      <vt:lpstr>Times New Roman</vt:lpstr>
      <vt:lpstr>Office 主题​​</vt:lpstr>
      <vt:lpstr>Lane Detection</vt:lpstr>
      <vt:lpstr>Content</vt:lpstr>
      <vt:lpstr>Background</vt:lpstr>
      <vt:lpstr>Motivation</vt:lpstr>
      <vt:lpstr>Related Work</vt:lpstr>
      <vt:lpstr>Issues and limitations</vt:lpstr>
      <vt:lpstr>LaneNet Architecture</vt:lpstr>
      <vt:lpstr>Initial Result </vt:lpstr>
      <vt:lpstr>Initial Results</vt:lpstr>
      <vt:lpstr>Initial Results</vt:lpstr>
      <vt:lpstr>Innovation</vt:lpstr>
      <vt:lpstr>Methodology</vt:lpstr>
      <vt:lpstr>UNet</vt:lpstr>
      <vt:lpstr>DeepLabv3+</vt:lpstr>
      <vt:lpstr>DeepLabv3+: ASPP</vt:lpstr>
      <vt:lpstr>Experiment</vt:lpstr>
      <vt:lpstr>PowerPoint 演示文稿</vt:lpstr>
      <vt:lpstr>Result</vt:lpstr>
      <vt:lpstr>Result</vt:lpstr>
      <vt:lpstr>Conclusion</vt:lpstr>
      <vt:lpstr>Future Work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Lane Detection</dc:title>
  <dc:creator>展玮 张</dc:creator>
  <cp:lastModifiedBy>展玮 张</cp:lastModifiedBy>
  <cp:revision>59</cp:revision>
  <dcterms:created xsi:type="dcterms:W3CDTF">2023-12-09T05:54:17Z</dcterms:created>
  <dcterms:modified xsi:type="dcterms:W3CDTF">2024-01-15T06:21:20Z</dcterms:modified>
</cp:coreProperties>
</file>

<file path=docProps/thumbnail.jpeg>
</file>